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8" r:id="rId4"/>
    <p:sldId id="264" r:id="rId5"/>
    <p:sldId id="260" r:id="rId6"/>
    <p:sldId id="265" r:id="rId7"/>
    <p:sldId id="258" r:id="rId8"/>
    <p:sldId id="266" r:id="rId9"/>
    <p:sldId id="261" r:id="rId10"/>
    <p:sldId id="267" r:id="rId11"/>
    <p:sldId id="263" r:id="rId12"/>
    <p:sldId id="259" r:id="rId13"/>
    <p:sldId id="268" r:id="rId14"/>
    <p:sldId id="269" r:id="rId15"/>
    <p:sldId id="279" r:id="rId16"/>
    <p:sldId id="270" r:id="rId17"/>
    <p:sldId id="271" r:id="rId18"/>
    <p:sldId id="272" r:id="rId19"/>
    <p:sldId id="274" r:id="rId20"/>
    <p:sldId id="275" r:id="rId21"/>
    <p:sldId id="276" r:id="rId22"/>
    <p:sldId id="277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33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3595" autoAdjust="0"/>
    <p:restoredTop sz="81838" autoAdjust="0"/>
  </p:normalViewPr>
  <p:slideViewPr>
    <p:cSldViewPr>
      <p:cViewPr>
        <p:scale>
          <a:sx n="100" d="100"/>
          <a:sy n="100" d="100"/>
        </p:scale>
        <p:origin x="-72" y="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16B97-120E-4126-80B3-AB0903FD84B5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CFDB3-B95E-4257-91DF-C2DED2616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71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E6A91-8DB4-432E-80F9-D0ED21C7D0EA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A121E-BACF-448A-B58E-2DF7DFF4D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50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A121E-BACF-448A-B58E-2DF7DFF4DAE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696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A121E-BACF-448A-B58E-2DF7DFF4DAE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215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A121E-BACF-448A-B58E-2DF7DFF4DAE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660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A121E-BACF-448A-B58E-2DF7DFF4DAE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2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3888" y="2348880"/>
            <a:ext cx="5472608" cy="600066"/>
          </a:xfrm>
        </p:spPr>
        <p:txBody>
          <a:bodyPr>
            <a:noAutofit/>
          </a:bodyPr>
          <a:lstStyle>
            <a:lvl1pPr algn="ctr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888" y="2924944"/>
            <a:ext cx="5472608" cy="40689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8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045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83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11074"/>
            <a:ext cx="7772400" cy="1362075"/>
          </a:xfrm>
        </p:spPr>
        <p:txBody>
          <a:bodyPr anchor="t">
            <a:noAutofit/>
          </a:bodyPr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0080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8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4745"/>
            <a:ext cx="4038600" cy="50014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4745"/>
            <a:ext cx="4038600" cy="50014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6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5482952" cy="47045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168" y="1124744"/>
            <a:ext cx="2602632" cy="4128459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45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55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9715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260648"/>
            <a:ext cx="8568952" cy="44669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5373216"/>
            <a:ext cx="8640960" cy="365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1E08-53F6-4B30-8521-A8FFEF1ADBB8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7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229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91E08-53F6-4B30-8521-A8FFEF1ADBB8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7383A-60EC-4720-B4F7-3F8B7072D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0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2" r:id="rId5"/>
    <p:sldLayoutId id="2147483667" r:id="rId6"/>
    <p:sldLayoutId id="214748366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33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sshlt\Desktop\EoC_CC%20Mock%20reports_presentationALS4.xlsx" TargetMode="External"/><Relationship Id="rId2" Type="http://schemas.openxmlformats.org/officeDocument/2006/relationships/hyperlink" Target="file:///C:\Users\sshlt\Desktop\DRAFT%20template%20dashboard%20CCfCS.XLS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file:///C:\Users\sshlt\Desktop\EoCCC%20Tool%20development%20and%20programming070617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3888" y="2540902"/>
            <a:ext cx="5472608" cy="600066"/>
          </a:xfrm>
        </p:spPr>
        <p:txBody>
          <a:bodyPr/>
          <a:lstStyle/>
          <a:p>
            <a:r>
              <a:rPr lang="en-GB" altLang="en-US" sz="3200" dirty="0" smtClean="0">
                <a:latin typeface="Tahoma" charset="0"/>
              </a:rPr>
              <a:t>Edge of Care Cost Calculator Development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3808" y="3933056"/>
            <a:ext cx="6269682" cy="1368152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  <a:buClr>
                <a:srgbClr val="CC0066"/>
              </a:buClr>
              <a:buSzPct val="100000"/>
            </a:pPr>
            <a:r>
              <a:rPr lang="en-GB" altLang="en-US" b="1" kern="0" dirty="0" smtClean="0">
                <a:solidFill>
                  <a:srgbClr val="CC0066"/>
                </a:solidFill>
                <a:latin typeface="Franklin Gothic Book" pitchFamily="34" charset="0"/>
              </a:rPr>
              <a:t>Dr Lisa Holmes , Centre for Child and Family Research</a:t>
            </a:r>
          </a:p>
          <a:p>
            <a:pPr lvl="0" fontAlgn="base">
              <a:spcAft>
                <a:spcPct val="0"/>
              </a:spcAft>
              <a:buClr>
                <a:srgbClr val="CC0066"/>
              </a:buClr>
              <a:buSzPct val="100000"/>
            </a:pPr>
            <a:r>
              <a:rPr lang="en-GB" altLang="en-US" b="1" kern="0" dirty="0" smtClean="0">
                <a:solidFill>
                  <a:srgbClr val="CC0066"/>
                </a:solidFill>
                <a:latin typeface="Franklin Gothic Book" pitchFamily="34" charset="0"/>
              </a:rPr>
              <a:t>Helen Trivedi, </a:t>
            </a:r>
            <a:r>
              <a:rPr lang="en-GB" altLang="en-US" b="1" kern="0" dirty="0">
                <a:solidFill>
                  <a:srgbClr val="CC0066"/>
                </a:solidFill>
                <a:latin typeface="Franklin Gothic Book" pitchFamily="34" charset="0"/>
              </a:rPr>
              <a:t>Centre for Child and Family </a:t>
            </a:r>
            <a:r>
              <a:rPr lang="en-GB" altLang="en-US" b="1" kern="0" dirty="0" smtClean="0">
                <a:solidFill>
                  <a:srgbClr val="CC0066"/>
                </a:solidFill>
                <a:latin typeface="Franklin Gothic Book" pitchFamily="34" charset="0"/>
              </a:rPr>
              <a:t>Research</a:t>
            </a:r>
          </a:p>
          <a:p>
            <a:pPr lvl="0" fontAlgn="base">
              <a:spcAft>
                <a:spcPct val="0"/>
              </a:spcAft>
              <a:buClr>
                <a:srgbClr val="CC0066"/>
              </a:buClr>
              <a:buSzPct val="100000"/>
            </a:pPr>
            <a:r>
              <a:rPr lang="en-GB" altLang="en-US" b="1" kern="0" dirty="0" smtClean="0">
                <a:solidFill>
                  <a:srgbClr val="CC0066"/>
                </a:solidFill>
                <a:latin typeface="Franklin Gothic Book" pitchFamily="34" charset="0"/>
              </a:rPr>
              <a:t>David Gillson, North Yorkshire County Council</a:t>
            </a:r>
          </a:p>
          <a:p>
            <a:pPr lvl="0" fontAlgn="base">
              <a:spcAft>
                <a:spcPct val="0"/>
              </a:spcAft>
              <a:buClr>
                <a:srgbClr val="CC0066"/>
              </a:buClr>
              <a:buSzPct val="100000"/>
            </a:pPr>
            <a:r>
              <a:rPr lang="en-GB" altLang="en-US" b="1" kern="0" dirty="0" smtClean="0">
                <a:solidFill>
                  <a:srgbClr val="CC0066"/>
                </a:solidFill>
                <a:latin typeface="Franklin Gothic Book" pitchFamily="34" charset="0"/>
              </a:rPr>
              <a:t>Dr Susannah Bowyer, Research in Practice</a:t>
            </a:r>
          </a:p>
          <a:p>
            <a:pPr lvl="0" fontAlgn="base">
              <a:spcAft>
                <a:spcPct val="0"/>
              </a:spcAft>
              <a:buClr>
                <a:srgbClr val="CC0066"/>
              </a:buClr>
              <a:buSzPct val="100000"/>
            </a:pPr>
            <a:r>
              <a:rPr lang="en-GB" altLang="en-US" b="1" kern="0" dirty="0" smtClean="0">
                <a:solidFill>
                  <a:srgbClr val="CC0066"/>
                </a:solidFill>
                <a:latin typeface="Franklin Gothic Book" pitchFamily="34" charset="0"/>
              </a:rPr>
              <a:t>Oli Preston, Research in Practice </a:t>
            </a:r>
            <a:endParaRPr lang="en-GB" altLang="en-US" b="1" kern="0" dirty="0">
              <a:solidFill>
                <a:srgbClr val="CC0066"/>
              </a:solidFill>
              <a:latin typeface="Franklin Gothic Book" pitchFamily="34" charset="0"/>
            </a:endParaRPr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78982"/>
            <a:ext cx="2487966" cy="1050818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801363"/>
            <a:ext cx="2245389" cy="1105392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566" y="892895"/>
            <a:ext cx="2341562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29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Inputs and outputs of </a:t>
            </a:r>
            <a:r>
              <a:rPr lang="en-GB" dirty="0" err="1" smtClean="0"/>
              <a:t>CCfCS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93619" y="980728"/>
            <a:ext cx="8568951" cy="4846011"/>
            <a:chOff x="0" y="0"/>
            <a:chExt cx="6905625" cy="3486150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05625" cy="3486150"/>
            </a:xfrm>
            <a:prstGeom prst="roundRect">
              <a:avLst>
                <a:gd name="adj" fmla="val 11055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33350" y="147637"/>
              <a:ext cx="1066800" cy="8286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42879" y="1088232"/>
              <a:ext cx="1076322" cy="96916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9399" y="2221048"/>
              <a:ext cx="1219202" cy="98720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638300" y="342900"/>
              <a:ext cx="1343025" cy="9048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608766" y="1328737"/>
              <a:ext cx="1162050" cy="7429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09516" y="2221048"/>
              <a:ext cx="1152525" cy="69836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057525" y="1371600"/>
              <a:ext cx="1209675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895850" y="202402"/>
              <a:ext cx="1800225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876797" y="941782"/>
              <a:ext cx="1809750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919661" y="1663060"/>
              <a:ext cx="1828800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898792" y="2387759"/>
              <a:ext cx="1828800" cy="53165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1219201" y="561975"/>
              <a:ext cx="428624" cy="1666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9" idx="1"/>
            </p:cNvCxnSpPr>
            <p:nvPr/>
          </p:nvCxnSpPr>
          <p:spPr>
            <a:xfrm flipV="1">
              <a:off x="1219200" y="795338"/>
              <a:ext cx="419100" cy="5857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219201" y="1143001"/>
              <a:ext cx="409574" cy="107804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2924175" y="1219200"/>
              <a:ext cx="171450" cy="2190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3"/>
            </p:cNvCxnSpPr>
            <p:nvPr/>
          </p:nvCxnSpPr>
          <p:spPr>
            <a:xfrm>
              <a:off x="2770816" y="1700213"/>
              <a:ext cx="31432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2714625" y="1971675"/>
              <a:ext cx="371475" cy="4000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13" idx="1"/>
            </p:cNvCxnSpPr>
            <p:nvPr/>
          </p:nvCxnSpPr>
          <p:spPr>
            <a:xfrm flipV="1">
              <a:off x="4057497" y="511965"/>
              <a:ext cx="838353" cy="8596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4267200" y="1323975"/>
              <a:ext cx="590550" cy="2952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282131" y="1702814"/>
              <a:ext cx="609600" cy="3952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6" idx="1"/>
            </p:cNvCxnSpPr>
            <p:nvPr/>
          </p:nvCxnSpPr>
          <p:spPr>
            <a:xfrm>
              <a:off x="4267200" y="1962150"/>
              <a:ext cx="631592" cy="6914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39"/>
            <p:cNvSpPr txBox="1"/>
            <p:nvPr/>
          </p:nvSpPr>
          <p:spPr>
            <a:xfrm>
              <a:off x="158862" y="166150"/>
              <a:ext cx="1076322" cy="71437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Time use activity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provided by children’s social care personnel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28" name="TextBox 43"/>
            <p:cNvSpPr txBox="1"/>
            <p:nvPr/>
          </p:nvSpPr>
          <p:spPr>
            <a:xfrm>
              <a:off x="133350" y="1143000"/>
              <a:ext cx="1057273" cy="91439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Salary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each type of children’s social care personnel involved in the 8 processes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29" name="TextBox 44"/>
            <p:cNvSpPr txBox="1"/>
            <p:nvPr/>
          </p:nvSpPr>
          <p:spPr>
            <a:xfrm>
              <a:off x="133350" y="2262187"/>
              <a:ext cx="1155250" cy="94606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Organisational </a:t>
              </a: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overheads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(running costs) finance data for the children’s social care service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0" name="TextBox 45"/>
            <p:cNvSpPr txBox="1"/>
            <p:nvPr/>
          </p:nvSpPr>
          <p:spPr>
            <a:xfrm>
              <a:off x="3076574" y="1457325"/>
              <a:ext cx="1133475" cy="4667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GB" sz="1000" b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 calculator tool</a:t>
              </a:r>
              <a:endParaRPr lang="en-GB" sz="100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1" name="TextBox 46"/>
            <p:cNvSpPr txBox="1"/>
            <p:nvPr/>
          </p:nvSpPr>
          <p:spPr>
            <a:xfrm>
              <a:off x="1676400" y="342900"/>
              <a:ext cx="1304925" cy="90487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Unit costs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the 8 processes for looked after children (includes standard case costs and variations)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2" name="TextBox 50"/>
            <p:cNvSpPr txBox="1"/>
            <p:nvPr/>
          </p:nvSpPr>
          <p:spPr>
            <a:xfrm>
              <a:off x="1647825" y="1339231"/>
              <a:ext cx="1076325" cy="63958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Child level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(needs, placements and outcomes) 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3" name="TextBox 58"/>
            <p:cNvSpPr txBox="1"/>
            <p:nvPr/>
          </p:nvSpPr>
          <p:spPr>
            <a:xfrm>
              <a:off x="1665875" y="2282185"/>
              <a:ext cx="1028699" cy="5555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Finance data </a:t>
              </a:r>
              <a:r>
                <a:rPr lang="en-GB" sz="900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 </a:t>
              </a:r>
              <a:r>
                <a:rPr lang="en-GB" sz="900" b="0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(placement fees and allowances)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4" name="TextBox 62"/>
            <p:cNvSpPr txBox="1"/>
            <p:nvPr/>
          </p:nvSpPr>
          <p:spPr>
            <a:xfrm>
              <a:off x="4919661" y="204787"/>
              <a:ext cx="1724025" cy="61912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Unit cost reports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individual children, groups of children or by placement type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5" name="TextBox 67"/>
            <p:cNvSpPr txBox="1"/>
            <p:nvPr/>
          </p:nvSpPr>
          <p:spPr>
            <a:xfrm>
              <a:off x="4890137" y="1019174"/>
              <a:ext cx="1733551" cy="6191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Process unit 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of 8 cost calculator processes for looked after children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6" name="TextBox 69"/>
            <p:cNvSpPr txBox="1"/>
            <p:nvPr/>
          </p:nvSpPr>
          <p:spPr>
            <a:xfrm>
              <a:off x="4933000" y="1776412"/>
              <a:ext cx="1647825" cy="4857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Analysis of social care 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costs by </a:t>
              </a: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outcomes</a:t>
              </a:r>
              <a:endParaRPr lang="en-GB" sz="100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7" name="TextBox 70"/>
            <p:cNvSpPr txBox="1"/>
            <p:nvPr/>
          </p:nvSpPr>
          <p:spPr>
            <a:xfrm>
              <a:off x="4933000" y="2431497"/>
              <a:ext cx="1771648" cy="40619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'What if' analysis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to explore the costs of providing alternative placement types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</p:grpSp>
      <p:sp>
        <p:nvSpPr>
          <p:cNvPr id="73" name="Oval 72"/>
          <p:cNvSpPr/>
          <p:nvPr/>
        </p:nvSpPr>
        <p:spPr>
          <a:xfrm>
            <a:off x="4478094" y="1116816"/>
            <a:ext cx="4414386" cy="418439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7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08" t="16032" r="3945" b="22323"/>
          <a:stretch/>
        </p:blipFill>
        <p:spPr bwMode="auto">
          <a:xfrm>
            <a:off x="6894957" y="188639"/>
            <a:ext cx="2016224" cy="13920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Reporting</a:t>
            </a:r>
          </a:p>
          <a:p>
            <a:pPr lvl="1"/>
            <a:r>
              <a:rPr lang="en-GB" dirty="0" smtClean="0"/>
              <a:t>Amendments:</a:t>
            </a:r>
          </a:p>
          <a:p>
            <a:pPr lvl="2"/>
            <a:r>
              <a:rPr lang="en-GB" dirty="0" smtClean="0"/>
              <a:t>Change to current </a:t>
            </a:r>
            <a:r>
              <a:rPr lang="en-GB" dirty="0" err="1" smtClean="0"/>
              <a:t>CCfCS</a:t>
            </a:r>
            <a:r>
              <a:rPr lang="en-GB" dirty="0" smtClean="0"/>
              <a:t> looked after children reports from feedback of this </a:t>
            </a:r>
            <a:r>
              <a:rPr lang="en-GB" dirty="0" err="1" smtClean="0"/>
              <a:t>RiP</a:t>
            </a:r>
            <a:r>
              <a:rPr lang="en-GB" dirty="0" smtClean="0"/>
              <a:t> Change project e.g. unit cost per week to all relevant reports</a:t>
            </a:r>
          </a:p>
          <a:p>
            <a:pPr lvl="1"/>
            <a:r>
              <a:rPr lang="en-GB" dirty="0" smtClean="0"/>
              <a:t>Additions:</a:t>
            </a:r>
          </a:p>
          <a:p>
            <a:pPr lvl="2"/>
            <a:r>
              <a:rPr lang="en-GB" dirty="0" smtClean="0"/>
              <a:t>New filtering options to include </a:t>
            </a:r>
            <a:r>
              <a:rPr lang="en-GB" dirty="0" err="1" smtClean="0"/>
              <a:t>EoC</a:t>
            </a:r>
            <a:r>
              <a:rPr lang="en-GB" dirty="0" smtClean="0"/>
              <a:t> risk factor data</a:t>
            </a:r>
          </a:p>
          <a:p>
            <a:pPr lvl="2"/>
            <a:r>
              <a:rPr lang="en-GB" dirty="0" smtClean="0"/>
              <a:t>Outcomes reports showing distance travelled in relevant risk factor areas e.g. </a:t>
            </a:r>
            <a:r>
              <a:rPr lang="en-GB" smtClean="0"/>
              <a:t>show </a:t>
            </a:r>
            <a:r>
              <a:rPr lang="en-GB" dirty="0" smtClean="0"/>
              <a:t>reduction in missing from home, or increase in attendance</a:t>
            </a:r>
          </a:p>
          <a:p>
            <a:pPr lvl="2"/>
            <a:r>
              <a:rPr lang="en-GB" dirty="0" smtClean="0"/>
              <a:t>Dashboard of aggregate level data regarding the </a:t>
            </a:r>
            <a:r>
              <a:rPr lang="en-GB" dirty="0" err="1" smtClean="0"/>
              <a:t>EoC</a:t>
            </a:r>
            <a:r>
              <a:rPr lang="en-GB" dirty="0" smtClean="0"/>
              <a:t> cohort being analysed with the tool</a:t>
            </a:r>
          </a:p>
          <a:p>
            <a:pPr lvl="2"/>
            <a:r>
              <a:rPr lang="en-GB" dirty="0" smtClean="0"/>
              <a:t>Indication of costs avoided/saved to external partner agencies where possible</a:t>
            </a:r>
          </a:p>
        </p:txBody>
      </p:sp>
      <p:pic>
        <p:nvPicPr>
          <p:cNvPr id="5" name="Picture 1" descr="RiP_core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EoC</a:t>
            </a:r>
            <a:r>
              <a:rPr lang="en-GB" sz="3600" dirty="0" smtClean="0"/>
              <a:t> Development Priorities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6628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Example </a:t>
            </a:r>
            <a:r>
              <a:rPr lang="en-GB" dirty="0" smtClean="0"/>
              <a:t>reports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hlinkClick r:id="rId2" action="ppaction://hlinkfile"/>
              </a:rPr>
              <a:t>Mock dashboard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hlinkClick r:id="rId3" action="ppaction://hlinkfile"/>
              </a:rPr>
              <a:t>Mock primary outcomes</a:t>
            </a:r>
            <a:endParaRPr lang="en-GB" dirty="0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1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Programming workbook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Aim</a:t>
            </a:r>
          </a:p>
          <a:p>
            <a:r>
              <a:rPr lang="en-GB" dirty="0" smtClean="0"/>
              <a:t>Draw together information and data collected so far</a:t>
            </a:r>
          </a:p>
          <a:p>
            <a:r>
              <a:rPr lang="en-GB" dirty="0" smtClean="0"/>
              <a:t>Outline </a:t>
            </a:r>
            <a:r>
              <a:rPr lang="en-GB" dirty="0"/>
              <a:t>direction of the </a:t>
            </a:r>
            <a:r>
              <a:rPr lang="en-GB" dirty="0" err="1" smtClean="0"/>
              <a:t>EoC_CC</a:t>
            </a:r>
            <a:endParaRPr lang="en-GB" dirty="0" smtClean="0"/>
          </a:p>
          <a:p>
            <a:r>
              <a:rPr lang="en-GB" dirty="0" smtClean="0"/>
              <a:t>Detail data sources, items, codes for programmers</a:t>
            </a:r>
          </a:p>
          <a:p>
            <a:r>
              <a:rPr lang="en-GB" dirty="0" smtClean="0"/>
              <a:t>Detail rules on handling data</a:t>
            </a:r>
          </a:p>
          <a:p>
            <a:r>
              <a:rPr lang="en-GB" dirty="0" smtClean="0"/>
              <a:t>Detail thresholds and assumptions for data handling and attributable costs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>
                <a:hlinkClick r:id="rId2" action="ppaction://hlinkfile"/>
              </a:rPr>
              <a:t>Workbook</a:t>
            </a:r>
            <a:endParaRPr lang="en-GB" dirty="0" smtClean="0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Data items</a:t>
            </a:r>
          </a:p>
          <a:p>
            <a:r>
              <a:rPr lang="en-GB" dirty="0" smtClean="0"/>
              <a:t>Sibling groups </a:t>
            </a:r>
          </a:p>
          <a:p>
            <a:pPr lvl="1"/>
            <a:r>
              <a:rPr lang="en-GB" dirty="0" smtClean="0"/>
              <a:t>family ID number vs assessment/relational links on systems but not data traceable</a:t>
            </a:r>
          </a:p>
          <a:p>
            <a:r>
              <a:rPr lang="en-GB" dirty="0" smtClean="0"/>
              <a:t>Education engagement</a:t>
            </a:r>
          </a:p>
          <a:p>
            <a:r>
              <a:rPr lang="en-GB" dirty="0" smtClean="0"/>
              <a:t>Attendance data fields; percentage or sessions count?</a:t>
            </a:r>
          </a:p>
          <a:p>
            <a:r>
              <a:rPr lang="en-GB" dirty="0" smtClean="0"/>
              <a:t>YOT data management at LA, shared with Children’s services?</a:t>
            </a:r>
          </a:p>
          <a:p>
            <a:r>
              <a:rPr lang="en-GB" dirty="0" smtClean="0"/>
              <a:t>Health: realistic to include fields from health?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71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Troubled Families data?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Wide ranging issues covered by Troubled Families (TF) eligibility criteria</a:t>
            </a:r>
          </a:p>
          <a:p>
            <a:r>
              <a:rPr lang="en-GB" dirty="0" smtClean="0"/>
              <a:t>Data handling required by the nature of the TF programme</a:t>
            </a:r>
          </a:p>
          <a:p>
            <a:r>
              <a:rPr lang="en-GB" b="1" dirty="0" smtClean="0"/>
              <a:t>Hoped to make use of existing data at LA</a:t>
            </a:r>
          </a:p>
          <a:p>
            <a:r>
              <a:rPr lang="en-GB" b="1" dirty="0" smtClean="0"/>
              <a:t>Avoid data entry</a:t>
            </a:r>
            <a:r>
              <a:rPr lang="en-GB" dirty="0" smtClean="0"/>
              <a:t> for </a:t>
            </a:r>
            <a:r>
              <a:rPr lang="en-GB" dirty="0" err="1" smtClean="0"/>
              <a:t>EoC_CC</a:t>
            </a:r>
            <a:endParaRPr lang="en-GB" dirty="0" smtClean="0"/>
          </a:p>
          <a:p>
            <a:r>
              <a:rPr lang="en-GB" dirty="0" smtClean="0"/>
              <a:t>Believe data fields or criteria overlap between </a:t>
            </a:r>
            <a:r>
              <a:rPr lang="en-GB" dirty="0" err="1" smtClean="0"/>
              <a:t>EoC</a:t>
            </a:r>
            <a:r>
              <a:rPr lang="en-GB" dirty="0" smtClean="0"/>
              <a:t> and TF, though expect thresholds to differ</a:t>
            </a:r>
          </a:p>
        </p:txBody>
      </p:sp>
    </p:spTree>
    <p:extLst>
      <p:ext uri="{BB962C8B-B14F-4D97-AF65-F5344CB8AC3E}">
        <p14:creationId xmlns:p14="http://schemas.microsoft.com/office/powerpoint/2010/main" val="385637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Troubled Families data exploration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2453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13 LAs fed back about TF </a:t>
            </a:r>
          </a:p>
          <a:p>
            <a:r>
              <a:rPr lang="en-GB" sz="3200" dirty="0" smtClean="0"/>
              <a:t>Identifying </a:t>
            </a:r>
            <a:r>
              <a:rPr lang="en-GB" sz="3200" dirty="0"/>
              <a:t>eligible </a:t>
            </a:r>
            <a:r>
              <a:rPr lang="en-GB" sz="3200" dirty="0" smtClean="0"/>
              <a:t>families:</a:t>
            </a:r>
          </a:p>
          <a:p>
            <a:pPr lvl="1"/>
            <a:r>
              <a:rPr lang="en-GB" sz="2800" dirty="0" smtClean="0"/>
              <a:t>4 use </a:t>
            </a:r>
            <a:r>
              <a:rPr lang="en-GB" sz="2800" b="1" dirty="0" smtClean="0"/>
              <a:t>data mining</a:t>
            </a:r>
            <a:endParaRPr lang="en-GB" sz="2800" dirty="0" smtClean="0"/>
          </a:p>
          <a:p>
            <a:pPr lvl="1"/>
            <a:r>
              <a:rPr lang="en-GB" sz="2800" dirty="0" smtClean="0"/>
              <a:t>7 use </a:t>
            </a:r>
            <a:r>
              <a:rPr lang="en-GB" sz="2800" b="1" dirty="0" smtClean="0"/>
              <a:t>referral process</a:t>
            </a:r>
          </a:p>
          <a:p>
            <a:pPr lvl="2"/>
            <a:r>
              <a:rPr lang="en-GB" sz="2800" dirty="0" smtClean="0"/>
              <a:t>of which </a:t>
            </a:r>
            <a:r>
              <a:rPr lang="en-GB" sz="2800" dirty="0"/>
              <a:t>4 </a:t>
            </a:r>
            <a:r>
              <a:rPr lang="en-GB" sz="2800" b="1" dirty="0" smtClean="0"/>
              <a:t>add</a:t>
            </a:r>
            <a:r>
              <a:rPr lang="en-GB" sz="2800" dirty="0" smtClean="0"/>
              <a:t> to cohort by data </a:t>
            </a:r>
            <a:r>
              <a:rPr lang="en-GB" sz="2800" dirty="0"/>
              <a:t>search </a:t>
            </a:r>
            <a:r>
              <a:rPr lang="en-GB" sz="2800" dirty="0" smtClean="0"/>
              <a:t>(</a:t>
            </a:r>
            <a:r>
              <a:rPr lang="en-GB" sz="2800" b="1" dirty="0" smtClean="0"/>
              <a:t>mixed-method</a:t>
            </a:r>
            <a:r>
              <a:rPr lang="en-GB" sz="2800" dirty="0" smtClean="0"/>
              <a:t> approach)</a:t>
            </a:r>
          </a:p>
          <a:p>
            <a:pPr lvl="2"/>
            <a:r>
              <a:rPr lang="en-GB" sz="2800" dirty="0" smtClean="0"/>
              <a:t>of which </a:t>
            </a:r>
            <a:r>
              <a:rPr lang="en-GB" sz="2800" dirty="0"/>
              <a:t>6 </a:t>
            </a:r>
            <a:r>
              <a:rPr lang="en-GB" sz="2800" b="1" dirty="0"/>
              <a:t>confirm </a:t>
            </a:r>
            <a:r>
              <a:rPr lang="en-GB" sz="2800" dirty="0" smtClean="0"/>
              <a:t>the cohort by data</a:t>
            </a:r>
            <a:r>
              <a:rPr lang="en-GB" sz="2800" b="1" dirty="0" smtClean="0"/>
              <a:t> search</a:t>
            </a:r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10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Troubled Families data exploration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TF children flowing into other children’s services areas</a:t>
            </a:r>
          </a:p>
          <a:p>
            <a:pPr lvl="1"/>
            <a:r>
              <a:rPr lang="en-GB" dirty="0" smtClean="0"/>
              <a:t>8 LAs TF children do present [later] in </a:t>
            </a:r>
            <a:r>
              <a:rPr lang="en-GB" dirty="0" err="1" smtClean="0"/>
              <a:t>CiN</a:t>
            </a:r>
            <a:r>
              <a:rPr lang="en-GB" dirty="0" smtClean="0"/>
              <a:t>, CPP, and looked after children groups (not necessarily overlapping services, but possible)</a:t>
            </a:r>
          </a:p>
          <a:p>
            <a:r>
              <a:rPr lang="en-GB" dirty="0" smtClean="0"/>
              <a:t>Data availability </a:t>
            </a:r>
          </a:p>
          <a:p>
            <a:pPr lvl="1"/>
            <a:r>
              <a:rPr lang="en-GB" dirty="0" smtClean="0"/>
              <a:t>Mixed feedback about manual entry trackers, manual intensive approach to pull data together, and running reports from MIS and bringing data together</a:t>
            </a:r>
          </a:p>
          <a:p>
            <a:pPr lvl="1"/>
            <a:r>
              <a:rPr lang="en-GB" dirty="0" smtClean="0"/>
              <a:t>No-one reported using automated reports for TF outcomes data</a:t>
            </a:r>
            <a:endParaRPr lang="en-GB" dirty="0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87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68552"/>
          </a:xfrm>
        </p:spPr>
        <p:txBody>
          <a:bodyPr>
            <a:normAutofit/>
          </a:bodyPr>
          <a:lstStyle/>
          <a:p>
            <a:r>
              <a:rPr lang="en-GB" dirty="0" smtClean="0"/>
              <a:t>Conclusions</a:t>
            </a:r>
          </a:p>
          <a:p>
            <a:pPr lvl="1"/>
            <a:r>
              <a:rPr lang="en-GB" dirty="0" smtClean="0"/>
              <a:t>Overlapping criteria between TF and </a:t>
            </a:r>
            <a:r>
              <a:rPr lang="en-GB" smtClean="0"/>
              <a:t>EoC </a:t>
            </a:r>
            <a:r>
              <a:rPr lang="en-GB" dirty="0" smtClean="0"/>
              <a:t>cohort</a:t>
            </a:r>
          </a:p>
          <a:p>
            <a:pPr lvl="1"/>
            <a:r>
              <a:rPr lang="en-GB" dirty="0" err="1" smtClean="0"/>
              <a:t>EoC</a:t>
            </a:r>
            <a:r>
              <a:rPr lang="en-GB" dirty="0" smtClean="0"/>
              <a:t> cohorts should represent higher levels of needs than the majority of TF cases</a:t>
            </a:r>
          </a:p>
          <a:p>
            <a:pPr lvl="1"/>
            <a:r>
              <a:rPr lang="en-GB" dirty="0" smtClean="0"/>
              <a:t>However, </a:t>
            </a:r>
            <a:r>
              <a:rPr lang="en-GB" dirty="0"/>
              <a:t>existing data </a:t>
            </a:r>
            <a:r>
              <a:rPr lang="en-GB" dirty="0" smtClean="0"/>
              <a:t>is available for individual TF children, so can we use this data?</a:t>
            </a:r>
          </a:p>
          <a:p>
            <a:pPr lvl="2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2"/>
            <a:endParaRPr lang="en-GB" dirty="0"/>
          </a:p>
          <a:p>
            <a:pPr lvl="2"/>
            <a:r>
              <a:rPr lang="en-GB" dirty="0" smtClean="0"/>
              <a:t>Would/ should this sort of data be available about all children on LA MIS?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Troubled Families data exploration</a:t>
            </a:r>
          </a:p>
        </p:txBody>
      </p:sp>
      <p:pic>
        <p:nvPicPr>
          <p:cNvPr id="5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899592" y="3789040"/>
            <a:ext cx="7344816" cy="936104"/>
            <a:chOff x="899592" y="5013176"/>
            <a:chExt cx="7344816" cy="936104"/>
          </a:xfrm>
        </p:grpSpPr>
        <p:sp>
          <p:nvSpPr>
            <p:cNvPr id="2" name="Rounded Rectangle 1"/>
            <p:cNvSpPr/>
            <p:nvPr/>
          </p:nvSpPr>
          <p:spPr>
            <a:xfrm>
              <a:off x="899592" y="5013176"/>
              <a:ext cx="1800200" cy="936104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Existing TF data fields</a:t>
              </a:r>
              <a:endParaRPr lang="en-GB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635896" y="5013176"/>
              <a:ext cx="1800200" cy="93610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Apply </a:t>
              </a:r>
              <a:r>
                <a:rPr lang="en-GB" dirty="0" err="1" smtClean="0"/>
                <a:t>EoC</a:t>
              </a:r>
              <a:r>
                <a:rPr lang="en-GB" dirty="0" smtClean="0"/>
                <a:t> thresholds in </a:t>
              </a:r>
              <a:r>
                <a:rPr lang="en-GB" dirty="0" err="1" smtClean="0"/>
                <a:t>EoC_CC</a:t>
              </a:r>
              <a:endParaRPr lang="en-GB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4208" y="5013176"/>
              <a:ext cx="1800200" cy="936104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/>
                <a:t>EoC</a:t>
              </a:r>
              <a:r>
                <a:rPr lang="en-GB" dirty="0" smtClean="0"/>
                <a:t> cohort risk and outcomes data</a:t>
              </a:r>
              <a:endParaRPr lang="en-GB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843808" y="5481228"/>
              <a:ext cx="57606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652120" y="5466531"/>
              <a:ext cx="57606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66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Session </a:t>
            </a:r>
            <a:r>
              <a:rPr lang="en-GB" altLang="en-US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dirty="0" smtClean="0"/>
              <a:t>Edge of Care Cost Calculator (</a:t>
            </a:r>
            <a:r>
              <a:rPr lang="en-GB" altLang="en-US" dirty="0" err="1" smtClean="0"/>
              <a:t>EoC_CC</a:t>
            </a:r>
            <a:r>
              <a:rPr lang="en-GB" altLang="en-US" dirty="0" smtClean="0"/>
              <a:t>) priorities for development</a:t>
            </a:r>
          </a:p>
          <a:p>
            <a:pPr lvl="1"/>
            <a:r>
              <a:rPr lang="en-GB" altLang="en-US" dirty="0" smtClean="0"/>
              <a:t>Mock reports</a:t>
            </a:r>
          </a:p>
          <a:p>
            <a:r>
              <a:rPr lang="en-GB" altLang="en-US" dirty="0" smtClean="0"/>
              <a:t>Programming Workbook</a:t>
            </a:r>
          </a:p>
          <a:p>
            <a:r>
              <a:rPr lang="en-GB" altLang="en-US" dirty="0" smtClean="0"/>
              <a:t>Questions</a:t>
            </a:r>
          </a:p>
          <a:p>
            <a:r>
              <a:rPr lang="en-GB" altLang="en-US" dirty="0" smtClean="0"/>
              <a:t>Review of Troubled Families data potential use for identifying </a:t>
            </a:r>
            <a:r>
              <a:rPr lang="en-GB" altLang="en-US" dirty="0" err="1" smtClean="0"/>
              <a:t>EoC</a:t>
            </a:r>
            <a:r>
              <a:rPr lang="en-GB" altLang="en-US" dirty="0" smtClean="0"/>
              <a:t> data thresholds</a:t>
            </a:r>
          </a:p>
          <a:p>
            <a:r>
              <a:rPr lang="en-GB" altLang="en-US" dirty="0" err="1" smtClean="0"/>
              <a:t>EoC</a:t>
            </a:r>
            <a:r>
              <a:rPr lang="en-GB" altLang="en-US" dirty="0" smtClean="0"/>
              <a:t> population and proportions (David Gillson)</a:t>
            </a:r>
          </a:p>
          <a:p>
            <a:r>
              <a:rPr lang="en-GB" altLang="en-US" dirty="0" smtClean="0"/>
              <a:t>Activity</a:t>
            </a:r>
          </a:p>
          <a:p>
            <a:r>
              <a:rPr lang="en-GB" altLang="en-US" dirty="0" smtClean="0"/>
              <a:t>Next steps</a:t>
            </a:r>
            <a:endParaRPr lang="en-GB" altLang="en-US" dirty="0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8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1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 for LAs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All LAs contribution:</a:t>
            </a:r>
          </a:p>
          <a:p>
            <a:r>
              <a:rPr lang="en-GB" dirty="0"/>
              <a:t>Asked to comment on rules and assumptions</a:t>
            </a:r>
          </a:p>
          <a:p>
            <a:r>
              <a:rPr lang="en-GB" dirty="0"/>
              <a:t>Sent a release of the tool at the end of the project</a:t>
            </a:r>
          </a:p>
          <a:p>
            <a:r>
              <a:rPr lang="en-GB" dirty="0"/>
              <a:t>Receive all outputs from the project</a:t>
            </a:r>
          </a:p>
          <a:p>
            <a:pPr marL="0" indent="0">
              <a:buNone/>
            </a:pPr>
            <a:r>
              <a:rPr lang="en-GB" dirty="0" smtClean="0"/>
              <a:t>Optional contribution:</a:t>
            </a:r>
          </a:p>
          <a:p>
            <a:r>
              <a:rPr lang="en-GB" dirty="0" smtClean="0"/>
              <a:t>Continuation to be involved in the detail of the final programming and testing </a:t>
            </a:r>
            <a:r>
              <a:rPr lang="en-GB" dirty="0" err="1" smtClean="0"/>
              <a:t>EoC_CC</a:t>
            </a:r>
            <a:endParaRPr lang="en-GB" dirty="0" smtClean="0"/>
          </a:p>
          <a:p>
            <a:pPr lvl="1"/>
            <a:r>
              <a:rPr lang="en-GB" dirty="0" smtClean="0"/>
              <a:t>Example data (demo data, not real case data)</a:t>
            </a:r>
          </a:p>
          <a:p>
            <a:pPr lvl="1"/>
            <a:r>
              <a:rPr lang="en-GB" dirty="0" smtClean="0"/>
              <a:t>Consultation on </a:t>
            </a:r>
            <a:r>
              <a:rPr lang="en-GB" dirty="0" err="1" smtClean="0"/>
              <a:t>EoC_CC</a:t>
            </a:r>
            <a:r>
              <a:rPr lang="en-GB" dirty="0" smtClean="0"/>
              <a:t> rules and assumptions</a:t>
            </a:r>
          </a:p>
          <a:p>
            <a:pPr lvl="1"/>
            <a:r>
              <a:rPr lang="en-GB" dirty="0" smtClean="0"/>
              <a:t>Initial light touch testing of tool</a:t>
            </a:r>
            <a:endParaRPr lang="en-GB" dirty="0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26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form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Everyone complete</a:t>
            </a:r>
          </a:p>
          <a:p>
            <a:r>
              <a:rPr lang="en-GB" dirty="0" smtClean="0"/>
              <a:t>Indicate interest in optional next steps to be contacted following this meeting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THANK YOU!</a:t>
            </a:r>
            <a:endParaRPr lang="en-GB" dirty="0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0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print outs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Mock report: dashboard view	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Mock report: primary outcomes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Workbook: Priorities for Phase 1 </a:t>
            </a:r>
            <a:r>
              <a:rPr lang="en-GB" dirty="0" err="1" smtClean="0"/>
              <a:t>EoC_CC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Workbook: Threshold and data items for </a:t>
            </a:r>
            <a:r>
              <a:rPr lang="en-GB" dirty="0" err="1" smtClean="0"/>
              <a:t>EoC_CC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Social Care Processes for </a:t>
            </a:r>
            <a:r>
              <a:rPr lang="en-GB" dirty="0" err="1" smtClean="0"/>
              <a:t>CiN</a:t>
            </a:r>
            <a:r>
              <a:rPr lang="en-GB" dirty="0" smtClean="0"/>
              <a:t> and looked after children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0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Inputs and outputs of </a:t>
            </a:r>
            <a:r>
              <a:rPr lang="en-GB" dirty="0" err="1" smtClean="0"/>
              <a:t>CCfCS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193619" y="980728"/>
            <a:ext cx="8568951" cy="4846011"/>
            <a:chOff x="0" y="0"/>
            <a:chExt cx="6905625" cy="3486150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05625" cy="3486150"/>
            </a:xfrm>
            <a:prstGeom prst="roundRect">
              <a:avLst>
                <a:gd name="adj" fmla="val 11055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33350" y="147637"/>
              <a:ext cx="1066800" cy="8286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42879" y="1088232"/>
              <a:ext cx="1076322" cy="96916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9399" y="2221048"/>
              <a:ext cx="1219202" cy="98720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638300" y="342900"/>
              <a:ext cx="1343025" cy="9048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608766" y="1328737"/>
              <a:ext cx="1162050" cy="7429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09516" y="2221048"/>
              <a:ext cx="1152525" cy="69836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057525" y="1371600"/>
              <a:ext cx="1209675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895850" y="202402"/>
              <a:ext cx="1800225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876797" y="941782"/>
              <a:ext cx="1809750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919661" y="1663060"/>
              <a:ext cx="1828800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898792" y="2387759"/>
              <a:ext cx="1828800" cy="53165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1219201" y="561975"/>
              <a:ext cx="428624" cy="1666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9" idx="1"/>
            </p:cNvCxnSpPr>
            <p:nvPr/>
          </p:nvCxnSpPr>
          <p:spPr>
            <a:xfrm flipV="1">
              <a:off x="1219200" y="795338"/>
              <a:ext cx="419100" cy="5857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219201" y="1143001"/>
              <a:ext cx="409574" cy="107804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2924175" y="1219200"/>
              <a:ext cx="171450" cy="2190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3"/>
            </p:cNvCxnSpPr>
            <p:nvPr/>
          </p:nvCxnSpPr>
          <p:spPr>
            <a:xfrm>
              <a:off x="2770816" y="1700213"/>
              <a:ext cx="31432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2714625" y="1971675"/>
              <a:ext cx="371475" cy="4000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13" idx="1"/>
            </p:cNvCxnSpPr>
            <p:nvPr/>
          </p:nvCxnSpPr>
          <p:spPr>
            <a:xfrm flipV="1">
              <a:off x="4057497" y="511965"/>
              <a:ext cx="838353" cy="8596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4267200" y="1323975"/>
              <a:ext cx="590550" cy="2952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282131" y="1702814"/>
              <a:ext cx="609600" cy="3952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6" idx="1"/>
            </p:cNvCxnSpPr>
            <p:nvPr/>
          </p:nvCxnSpPr>
          <p:spPr>
            <a:xfrm>
              <a:off x="4267200" y="1962150"/>
              <a:ext cx="631592" cy="6914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39"/>
            <p:cNvSpPr txBox="1"/>
            <p:nvPr/>
          </p:nvSpPr>
          <p:spPr>
            <a:xfrm>
              <a:off x="158862" y="166150"/>
              <a:ext cx="1076322" cy="71437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Time use activity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provided by children’s social care personnel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28" name="TextBox 43"/>
            <p:cNvSpPr txBox="1"/>
            <p:nvPr/>
          </p:nvSpPr>
          <p:spPr>
            <a:xfrm>
              <a:off x="133350" y="1143000"/>
              <a:ext cx="1057273" cy="91439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Salary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each type of children’s social care personnel involved in the 8 processes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29" name="TextBox 44"/>
            <p:cNvSpPr txBox="1"/>
            <p:nvPr/>
          </p:nvSpPr>
          <p:spPr>
            <a:xfrm>
              <a:off x="133350" y="2262187"/>
              <a:ext cx="1155250" cy="94606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Organisational </a:t>
              </a: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overheads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(running costs) finance data for the children’s social care service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0" name="TextBox 45"/>
            <p:cNvSpPr txBox="1"/>
            <p:nvPr/>
          </p:nvSpPr>
          <p:spPr>
            <a:xfrm>
              <a:off x="3076574" y="1457325"/>
              <a:ext cx="1133475" cy="4667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GB" sz="1000" b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 calculator tool</a:t>
              </a:r>
              <a:endParaRPr lang="en-GB" sz="100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1" name="TextBox 46"/>
            <p:cNvSpPr txBox="1"/>
            <p:nvPr/>
          </p:nvSpPr>
          <p:spPr>
            <a:xfrm>
              <a:off x="1676400" y="342900"/>
              <a:ext cx="1304925" cy="90487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Unit costs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the 8 processes for looked after children (includes standard case costs and variations)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2" name="TextBox 50"/>
            <p:cNvSpPr txBox="1"/>
            <p:nvPr/>
          </p:nvSpPr>
          <p:spPr>
            <a:xfrm>
              <a:off x="1647825" y="1339231"/>
              <a:ext cx="1076325" cy="63958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Child level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(needs, placements and outcomes) 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3" name="TextBox 58"/>
            <p:cNvSpPr txBox="1"/>
            <p:nvPr/>
          </p:nvSpPr>
          <p:spPr>
            <a:xfrm>
              <a:off x="1665875" y="2282185"/>
              <a:ext cx="1028699" cy="5555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Finance data </a:t>
              </a:r>
              <a:r>
                <a:rPr lang="en-GB" sz="900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 </a:t>
              </a:r>
              <a:r>
                <a:rPr lang="en-GB" sz="900" b="0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(placement fees and allowances)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4" name="TextBox 62"/>
            <p:cNvSpPr txBox="1"/>
            <p:nvPr/>
          </p:nvSpPr>
          <p:spPr>
            <a:xfrm>
              <a:off x="4919661" y="204787"/>
              <a:ext cx="1724025" cy="61912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Unit cost reports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individual children, groups of children or by placement type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5" name="TextBox 67"/>
            <p:cNvSpPr txBox="1"/>
            <p:nvPr/>
          </p:nvSpPr>
          <p:spPr>
            <a:xfrm>
              <a:off x="4890137" y="1019174"/>
              <a:ext cx="1733551" cy="6191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Process unit 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of 8 cost calculator processes for looked after children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6" name="TextBox 69"/>
            <p:cNvSpPr txBox="1"/>
            <p:nvPr/>
          </p:nvSpPr>
          <p:spPr>
            <a:xfrm>
              <a:off x="4933000" y="1776412"/>
              <a:ext cx="1647825" cy="4857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Analysis of social care 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costs by </a:t>
              </a: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outcomes</a:t>
              </a:r>
              <a:endParaRPr lang="en-GB" sz="100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7" name="TextBox 70"/>
            <p:cNvSpPr txBox="1"/>
            <p:nvPr/>
          </p:nvSpPr>
          <p:spPr>
            <a:xfrm>
              <a:off x="4933000" y="2431497"/>
              <a:ext cx="1771648" cy="40619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'What if' analysis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to explore the costs of providing alternative placement types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</p:grpSp>
      <p:sp>
        <p:nvSpPr>
          <p:cNvPr id="73" name="Oval 72"/>
          <p:cNvSpPr/>
          <p:nvPr/>
        </p:nvSpPr>
        <p:spPr>
          <a:xfrm>
            <a:off x="107504" y="782778"/>
            <a:ext cx="2443069" cy="300626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5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EoC</a:t>
            </a:r>
            <a:r>
              <a:rPr lang="en-GB" sz="3600" dirty="0" smtClean="0"/>
              <a:t> Development Priorities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GB" dirty="0" smtClean="0"/>
              <a:t>Social care processes &amp; time use</a:t>
            </a:r>
          </a:p>
          <a:p>
            <a:pPr lvl="1"/>
            <a:r>
              <a:rPr lang="en-GB" dirty="0" smtClean="0"/>
              <a:t>Panels:</a:t>
            </a:r>
          </a:p>
          <a:p>
            <a:pPr lvl="2"/>
            <a:r>
              <a:rPr lang="en-GB" sz="2400" dirty="0" smtClean="0"/>
              <a:t>Decision making panels</a:t>
            </a:r>
          </a:p>
          <a:p>
            <a:pPr lvl="2"/>
            <a:r>
              <a:rPr lang="en-GB" sz="2400" dirty="0" smtClean="0"/>
              <a:t>Resource allocation panels</a:t>
            </a:r>
          </a:p>
          <a:p>
            <a:pPr lvl="2"/>
            <a:r>
              <a:rPr lang="en-GB" sz="2400" dirty="0" smtClean="0"/>
              <a:t>Case review panels</a:t>
            </a:r>
          </a:p>
          <a:p>
            <a:pPr lvl="1"/>
            <a:r>
              <a:rPr lang="en-GB" dirty="0" smtClean="0"/>
              <a:t>Specific processes and unit costs refined</a:t>
            </a:r>
          </a:p>
          <a:p>
            <a:r>
              <a:rPr lang="en-GB" dirty="0" smtClean="0"/>
              <a:t>Salary data</a:t>
            </a:r>
          </a:p>
          <a:p>
            <a:pPr lvl="1"/>
            <a:r>
              <a:rPr lang="en-GB" dirty="0" smtClean="0"/>
              <a:t>Job roles added</a:t>
            </a:r>
          </a:p>
          <a:p>
            <a:pPr lvl="1"/>
            <a:r>
              <a:rPr lang="en-GB" dirty="0" smtClean="0"/>
              <a:t>Salary customisable to inform unit costs for each LA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41" b="37430"/>
          <a:stretch/>
        </p:blipFill>
        <p:spPr bwMode="auto">
          <a:xfrm>
            <a:off x="6876256" y="188640"/>
            <a:ext cx="1661133" cy="1841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" descr="RiP_core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45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Inputs and outputs of </a:t>
            </a:r>
            <a:r>
              <a:rPr lang="en-GB" dirty="0" err="1" smtClean="0"/>
              <a:t>CCfCS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93619" y="980728"/>
            <a:ext cx="8568951" cy="4846011"/>
            <a:chOff x="0" y="0"/>
            <a:chExt cx="6905625" cy="3486150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05625" cy="3486150"/>
            </a:xfrm>
            <a:prstGeom prst="roundRect">
              <a:avLst>
                <a:gd name="adj" fmla="val 11055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33350" y="147637"/>
              <a:ext cx="1066800" cy="8286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42879" y="1088232"/>
              <a:ext cx="1076322" cy="96916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9399" y="2221048"/>
              <a:ext cx="1219202" cy="98720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638300" y="342900"/>
              <a:ext cx="1343025" cy="9048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608766" y="1328737"/>
              <a:ext cx="1162050" cy="7429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09516" y="2221048"/>
              <a:ext cx="1152525" cy="69836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057525" y="1371600"/>
              <a:ext cx="1209675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895850" y="202402"/>
              <a:ext cx="1800225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876797" y="941782"/>
              <a:ext cx="1809750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919661" y="1663060"/>
              <a:ext cx="1828800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898792" y="2387759"/>
              <a:ext cx="1828800" cy="53165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1219201" y="561975"/>
              <a:ext cx="428624" cy="1666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9" idx="1"/>
            </p:cNvCxnSpPr>
            <p:nvPr/>
          </p:nvCxnSpPr>
          <p:spPr>
            <a:xfrm flipV="1">
              <a:off x="1219200" y="795338"/>
              <a:ext cx="419100" cy="5857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219201" y="1143001"/>
              <a:ext cx="409574" cy="107804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2924175" y="1219200"/>
              <a:ext cx="171450" cy="2190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3"/>
            </p:cNvCxnSpPr>
            <p:nvPr/>
          </p:nvCxnSpPr>
          <p:spPr>
            <a:xfrm>
              <a:off x="2770816" y="1700213"/>
              <a:ext cx="31432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2714625" y="1971675"/>
              <a:ext cx="371475" cy="4000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13" idx="1"/>
            </p:cNvCxnSpPr>
            <p:nvPr/>
          </p:nvCxnSpPr>
          <p:spPr>
            <a:xfrm flipV="1">
              <a:off x="4057497" y="511965"/>
              <a:ext cx="838353" cy="8596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4267200" y="1323975"/>
              <a:ext cx="590550" cy="2952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282131" y="1702814"/>
              <a:ext cx="609600" cy="3952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6" idx="1"/>
            </p:cNvCxnSpPr>
            <p:nvPr/>
          </p:nvCxnSpPr>
          <p:spPr>
            <a:xfrm>
              <a:off x="4267200" y="1962150"/>
              <a:ext cx="631592" cy="6914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39"/>
            <p:cNvSpPr txBox="1"/>
            <p:nvPr/>
          </p:nvSpPr>
          <p:spPr>
            <a:xfrm>
              <a:off x="158862" y="166150"/>
              <a:ext cx="1076322" cy="71437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Time use activity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provided by children’s social care personnel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28" name="TextBox 43"/>
            <p:cNvSpPr txBox="1"/>
            <p:nvPr/>
          </p:nvSpPr>
          <p:spPr>
            <a:xfrm>
              <a:off x="133350" y="1143000"/>
              <a:ext cx="1057273" cy="91439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Salary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each type of children’s social care personnel involved in the 8 processes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29" name="TextBox 44"/>
            <p:cNvSpPr txBox="1"/>
            <p:nvPr/>
          </p:nvSpPr>
          <p:spPr>
            <a:xfrm>
              <a:off x="133350" y="2262187"/>
              <a:ext cx="1155250" cy="94606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Organisational </a:t>
              </a: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overheads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(running costs) finance data for the children’s social care service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0" name="TextBox 45"/>
            <p:cNvSpPr txBox="1"/>
            <p:nvPr/>
          </p:nvSpPr>
          <p:spPr>
            <a:xfrm>
              <a:off x="3076574" y="1457325"/>
              <a:ext cx="1133475" cy="4667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GB" sz="1000" b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 calculator tool</a:t>
              </a:r>
              <a:endParaRPr lang="en-GB" sz="100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1" name="TextBox 46"/>
            <p:cNvSpPr txBox="1"/>
            <p:nvPr/>
          </p:nvSpPr>
          <p:spPr>
            <a:xfrm>
              <a:off x="1676400" y="342900"/>
              <a:ext cx="1304925" cy="90487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Unit costs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the 8 processes for looked after children (includes standard case costs and variations)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2" name="TextBox 50"/>
            <p:cNvSpPr txBox="1"/>
            <p:nvPr/>
          </p:nvSpPr>
          <p:spPr>
            <a:xfrm>
              <a:off x="1647825" y="1339231"/>
              <a:ext cx="1076325" cy="63958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Child level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(needs, placements and outcomes) 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3" name="TextBox 58"/>
            <p:cNvSpPr txBox="1"/>
            <p:nvPr/>
          </p:nvSpPr>
          <p:spPr>
            <a:xfrm>
              <a:off x="1665875" y="2282185"/>
              <a:ext cx="1028699" cy="5555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Finance data </a:t>
              </a:r>
              <a:r>
                <a:rPr lang="en-GB" sz="900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 </a:t>
              </a:r>
              <a:r>
                <a:rPr lang="en-GB" sz="900" b="0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(placement fees and allowances)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4" name="TextBox 62"/>
            <p:cNvSpPr txBox="1"/>
            <p:nvPr/>
          </p:nvSpPr>
          <p:spPr>
            <a:xfrm>
              <a:off x="4919661" y="204787"/>
              <a:ext cx="1724025" cy="61912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Unit cost reports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individual children, groups of children or by placement type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5" name="TextBox 67"/>
            <p:cNvSpPr txBox="1"/>
            <p:nvPr/>
          </p:nvSpPr>
          <p:spPr>
            <a:xfrm>
              <a:off x="4890137" y="1019174"/>
              <a:ext cx="1733551" cy="6191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Process unit 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of 8 cost calculator processes for looked after children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6" name="TextBox 69"/>
            <p:cNvSpPr txBox="1"/>
            <p:nvPr/>
          </p:nvSpPr>
          <p:spPr>
            <a:xfrm>
              <a:off x="4933000" y="1776412"/>
              <a:ext cx="1647825" cy="4857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Analysis of social care 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costs by </a:t>
              </a: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outcomes</a:t>
              </a:r>
              <a:endParaRPr lang="en-GB" sz="100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7" name="TextBox 70"/>
            <p:cNvSpPr txBox="1"/>
            <p:nvPr/>
          </p:nvSpPr>
          <p:spPr>
            <a:xfrm>
              <a:off x="4933000" y="2431497"/>
              <a:ext cx="1771648" cy="40619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'What if' analysis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to explore the costs of providing alternative placement types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</p:grpSp>
      <p:sp>
        <p:nvSpPr>
          <p:cNvPr id="73" name="Oval 72"/>
          <p:cNvSpPr/>
          <p:nvPr/>
        </p:nvSpPr>
        <p:spPr>
          <a:xfrm>
            <a:off x="1895272" y="1993622"/>
            <a:ext cx="3853296" cy="2367069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48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EoC</a:t>
            </a:r>
            <a:r>
              <a:rPr lang="en-GB" sz="3600" dirty="0" smtClean="0"/>
              <a:t> Development Priorities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GB" dirty="0" smtClean="0"/>
              <a:t>Edge of Care (</a:t>
            </a:r>
            <a:r>
              <a:rPr lang="en-GB" dirty="0" err="1" smtClean="0"/>
              <a:t>EoC</a:t>
            </a:r>
            <a:r>
              <a:rPr lang="en-GB" dirty="0" smtClean="0"/>
              <a:t>) Cohort</a:t>
            </a:r>
          </a:p>
          <a:p>
            <a:pPr lvl="1"/>
            <a:r>
              <a:rPr lang="en-GB" dirty="0" smtClean="0"/>
              <a:t>User defined cohort data supplied</a:t>
            </a:r>
          </a:p>
          <a:p>
            <a:pPr lvl="1"/>
            <a:r>
              <a:rPr lang="en-GB" dirty="0" smtClean="0"/>
              <a:t>Cohort selection function from whole data set supplied to the </a:t>
            </a:r>
            <a:r>
              <a:rPr lang="en-GB" dirty="0" err="1" smtClean="0"/>
              <a:t>EoC_CC</a:t>
            </a:r>
            <a:endParaRPr lang="en-GB" dirty="0"/>
          </a:p>
          <a:p>
            <a:pPr lvl="1"/>
            <a:r>
              <a:rPr lang="en-GB" dirty="0" smtClean="0"/>
              <a:t>Sibling groups linked in child level data (CLD), where possible</a:t>
            </a:r>
          </a:p>
          <a:p>
            <a:r>
              <a:rPr lang="en-GB" dirty="0" err="1" smtClean="0"/>
              <a:t>EoC</a:t>
            </a:r>
            <a:r>
              <a:rPr lang="en-GB" dirty="0" smtClean="0"/>
              <a:t> Services information</a:t>
            </a:r>
          </a:p>
          <a:p>
            <a:pPr lvl="1"/>
            <a:r>
              <a:rPr lang="en-GB" dirty="0" smtClean="0"/>
              <a:t>Dependant on locally available data:</a:t>
            </a:r>
          </a:p>
          <a:p>
            <a:pPr lvl="2"/>
            <a:r>
              <a:rPr lang="en-GB" sz="2400" dirty="0" smtClean="0"/>
              <a:t>In-house LA services</a:t>
            </a:r>
          </a:p>
          <a:p>
            <a:pPr lvl="2"/>
            <a:r>
              <a:rPr lang="en-GB" sz="2400" dirty="0" smtClean="0"/>
              <a:t>External partner agency services</a:t>
            </a:r>
            <a:endParaRPr lang="en-GB" sz="2400" dirty="0"/>
          </a:p>
        </p:txBody>
      </p:sp>
      <p:pic>
        <p:nvPicPr>
          <p:cNvPr id="41" name="Picture 1" descr="RiP_core_sm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0" t="26993" r="34982" b="29225"/>
          <a:stretch/>
        </p:blipFill>
        <p:spPr bwMode="auto">
          <a:xfrm>
            <a:off x="6876256" y="332656"/>
            <a:ext cx="2134767" cy="11912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035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Inputs and outputs of </a:t>
            </a:r>
            <a:r>
              <a:rPr lang="en-GB" dirty="0" err="1" smtClean="0"/>
              <a:t>CCfCS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93619" y="980728"/>
            <a:ext cx="8568951" cy="4846011"/>
            <a:chOff x="0" y="0"/>
            <a:chExt cx="6905625" cy="3486150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6905625" cy="3486150"/>
            </a:xfrm>
            <a:prstGeom prst="roundRect">
              <a:avLst>
                <a:gd name="adj" fmla="val 11055"/>
              </a:avLst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33350" y="147637"/>
              <a:ext cx="1066800" cy="8286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42879" y="1088232"/>
              <a:ext cx="1076322" cy="96916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9399" y="2221048"/>
              <a:ext cx="1219202" cy="98720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638300" y="342900"/>
              <a:ext cx="1343025" cy="9048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608766" y="1328737"/>
              <a:ext cx="1162050" cy="74295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09516" y="2221048"/>
              <a:ext cx="1152525" cy="69836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057525" y="1371600"/>
              <a:ext cx="1209675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895850" y="202402"/>
              <a:ext cx="1800225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876797" y="941782"/>
              <a:ext cx="1809750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919661" y="1663060"/>
              <a:ext cx="1828800" cy="61912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898792" y="2387759"/>
              <a:ext cx="1828800" cy="53165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0"/>
                </a:spcAft>
              </a:pPr>
              <a:r>
                <a:rPr lang="en-GB" sz="1000">
                  <a:effectLst/>
                  <a:latin typeface="Arial"/>
                  <a:ea typeface="Times New Roman"/>
                  <a:cs typeface="Arial"/>
                </a:rPr>
                <a:t> </a:t>
              </a:r>
              <a:endParaRPr lang="en-GB" sz="1000">
                <a:effectLst/>
                <a:latin typeface="Arial"/>
                <a:ea typeface="SimSun"/>
                <a:cs typeface="Arial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1219201" y="561975"/>
              <a:ext cx="428624" cy="16668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9" idx="1"/>
            </p:cNvCxnSpPr>
            <p:nvPr/>
          </p:nvCxnSpPr>
          <p:spPr>
            <a:xfrm flipV="1">
              <a:off x="1219200" y="795338"/>
              <a:ext cx="419100" cy="5857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1219201" y="1143001"/>
              <a:ext cx="409574" cy="107804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2924175" y="1219200"/>
              <a:ext cx="171450" cy="2190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0" idx="3"/>
            </p:cNvCxnSpPr>
            <p:nvPr/>
          </p:nvCxnSpPr>
          <p:spPr>
            <a:xfrm>
              <a:off x="2770816" y="1700213"/>
              <a:ext cx="31432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2714625" y="1971675"/>
              <a:ext cx="371475" cy="4000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13" idx="1"/>
            </p:cNvCxnSpPr>
            <p:nvPr/>
          </p:nvCxnSpPr>
          <p:spPr>
            <a:xfrm flipV="1">
              <a:off x="4057497" y="511965"/>
              <a:ext cx="838353" cy="85963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4267200" y="1323975"/>
              <a:ext cx="590550" cy="2952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282131" y="1702814"/>
              <a:ext cx="609600" cy="3952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6" idx="1"/>
            </p:cNvCxnSpPr>
            <p:nvPr/>
          </p:nvCxnSpPr>
          <p:spPr>
            <a:xfrm>
              <a:off x="4267200" y="1962150"/>
              <a:ext cx="631592" cy="69143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39"/>
            <p:cNvSpPr txBox="1"/>
            <p:nvPr/>
          </p:nvSpPr>
          <p:spPr>
            <a:xfrm>
              <a:off x="158862" y="166150"/>
              <a:ext cx="1076322" cy="71437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Time use activity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provided by children’s social care personnel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28" name="TextBox 43"/>
            <p:cNvSpPr txBox="1"/>
            <p:nvPr/>
          </p:nvSpPr>
          <p:spPr>
            <a:xfrm>
              <a:off x="133350" y="1143000"/>
              <a:ext cx="1057273" cy="91439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Salary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each type of children’s social care personnel involved in the 8 processes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29" name="TextBox 44"/>
            <p:cNvSpPr txBox="1"/>
            <p:nvPr/>
          </p:nvSpPr>
          <p:spPr>
            <a:xfrm>
              <a:off x="133350" y="2262187"/>
              <a:ext cx="1155250" cy="94606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Organisational </a:t>
              </a: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overheads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(running costs) finance data for the children’s social care service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0" name="TextBox 45"/>
            <p:cNvSpPr txBox="1"/>
            <p:nvPr/>
          </p:nvSpPr>
          <p:spPr>
            <a:xfrm>
              <a:off x="3076574" y="1457325"/>
              <a:ext cx="1133475" cy="4667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GB" sz="1000" b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 calculator tool</a:t>
              </a:r>
              <a:endParaRPr lang="en-GB" sz="100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1" name="TextBox 46"/>
            <p:cNvSpPr txBox="1"/>
            <p:nvPr/>
          </p:nvSpPr>
          <p:spPr>
            <a:xfrm>
              <a:off x="1676400" y="342900"/>
              <a:ext cx="1304925" cy="90487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Unit costs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the 8 processes for looked after children (includes standard case costs and variations)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2" name="TextBox 50"/>
            <p:cNvSpPr txBox="1"/>
            <p:nvPr/>
          </p:nvSpPr>
          <p:spPr>
            <a:xfrm>
              <a:off x="1647825" y="1339231"/>
              <a:ext cx="1076325" cy="63958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Child level data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(needs, placements and outcomes) 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3" name="TextBox 58"/>
            <p:cNvSpPr txBox="1"/>
            <p:nvPr/>
          </p:nvSpPr>
          <p:spPr>
            <a:xfrm>
              <a:off x="1665875" y="2282185"/>
              <a:ext cx="1028699" cy="5555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Finance data </a:t>
              </a:r>
              <a:r>
                <a:rPr lang="en-GB" sz="900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 </a:t>
              </a:r>
              <a:r>
                <a:rPr lang="en-GB" sz="900" b="0" dirty="0" smtClean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(placement fees and allowances)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4" name="TextBox 62"/>
            <p:cNvSpPr txBox="1"/>
            <p:nvPr/>
          </p:nvSpPr>
          <p:spPr>
            <a:xfrm>
              <a:off x="4919661" y="204787"/>
              <a:ext cx="1724025" cy="61912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Unit cost reports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for individual children, groups of children or by placement type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5" name="TextBox 67"/>
            <p:cNvSpPr txBox="1"/>
            <p:nvPr/>
          </p:nvSpPr>
          <p:spPr>
            <a:xfrm>
              <a:off x="4890137" y="1019174"/>
              <a:ext cx="1733551" cy="6191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Process unit 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of 8 cost calculator processes for looked after children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6" name="TextBox 69"/>
            <p:cNvSpPr txBox="1"/>
            <p:nvPr/>
          </p:nvSpPr>
          <p:spPr>
            <a:xfrm>
              <a:off x="4933000" y="1776412"/>
              <a:ext cx="1647825" cy="4857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Analysis of social care </a:t>
              </a:r>
              <a:r>
                <a:rPr lang="en-GB" sz="900" b="0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costs by </a:t>
              </a: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outcomes</a:t>
              </a:r>
              <a:endParaRPr lang="en-GB" sz="100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  <p:sp>
          <p:nvSpPr>
            <p:cNvPr id="37" name="TextBox 70"/>
            <p:cNvSpPr txBox="1"/>
            <p:nvPr/>
          </p:nvSpPr>
          <p:spPr>
            <a:xfrm>
              <a:off x="4933000" y="2431497"/>
              <a:ext cx="1771648" cy="40619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/>
            <a:p>
              <a:pPr>
                <a:spcAft>
                  <a:spcPts val="0"/>
                </a:spcAft>
              </a:pPr>
              <a:r>
                <a:rPr lang="en-GB" sz="900" b="1" i="1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'What if' analysis </a:t>
              </a:r>
              <a:r>
                <a:rPr lang="en-GB" sz="900" b="0" dirty="0">
                  <a:solidFill>
                    <a:srgbClr val="320066"/>
                  </a:solidFill>
                  <a:effectLst/>
                  <a:ea typeface="SimSun"/>
                  <a:cs typeface="Arial"/>
                </a:rPr>
                <a:t>to explore the costs of providing alternative placement types</a:t>
              </a:r>
              <a:endParaRPr lang="en-GB" sz="1000" b="0" dirty="0">
                <a:solidFill>
                  <a:srgbClr val="320066"/>
                </a:solidFill>
                <a:effectLst/>
                <a:latin typeface="Arial"/>
                <a:ea typeface="SimSun"/>
                <a:cs typeface="Arial"/>
              </a:endParaRPr>
            </a:p>
          </p:txBody>
        </p:sp>
      </p:grpSp>
      <p:sp>
        <p:nvSpPr>
          <p:cNvPr id="73" name="Oval 72"/>
          <p:cNvSpPr/>
          <p:nvPr/>
        </p:nvSpPr>
        <p:spPr>
          <a:xfrm>
            <a:off x="2218881" y="3026381"/>
            <a:ext cx="3198841" cy="244212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58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EoC</a:t>
            </a:r>
            <a:r>
              <a:rPr lang="en-GB" sz="3600" dirty="0" smtClean="0"/>
              <a:t> Development Priorities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Finance data</a:t>
            </a:r>
          </a:p>
          <a:p>
            <a:pPr lvl="1"/>
            <a:r>
              <a:rPr lang="en-GB" dirty="0" smtClean="0"/>
              <a:t>Make use of Section 251 return categories</a:t>
            </a:r>
            <a:r>
              <a:rPr lang="en-GB" dirty="0"/>
              <a:t>: </a:t>
            </a:r>
            <a:endParaRPr lang="en-GB" dirty="0" smtClean="0"/>
          </a:p>
          <a:p>
            <a:pPr lvl="2"/>
            <a:r>
              <a:rPr lang="en-GB" dirty="0" smtClean="0"/>
              <a:t>3.2.1 Other Children and Families Services</a:t>
            </a:r>
          </a:p>
          <a:p>
            <a:pPr lvl="2"/>
            <a:r>
              <a:rPr lang="en-GB" dirty="0" smtClean="0"/>
              <a:t>3.3.1-.4 Safeguarding children and young people’s services</a:t>
            </a:r>
          </a:p>
          <a:p>
            <a:pPr lvl="2"/>
            <a:r>
              <a:rPr lang="en-GB" dirty="0" smtClean="0"/>
              <a:t>3.4.1-.6 Family Support Services</a:t>
            </a:r>
          </a:p>
          <a:p>
            <a:pPr lvl="2"/>
            <a:r>
              <a:rPr lang="en-GB" dirty="0" smtClean="0"/>
              <a:t>3.5.2 Targeted Service for Young People</a:t>
            </a:r>
          </a:p>
          <a:p>
            <a:pPr lvl="2"/>
            <a:r>
              <a:rPr lang="en-GB" dirty="0" smtClean="0"/>
              <a:t>8 memorandum items, 8a.1 Substance misuse, 8a.2 Teenage pregnancy services</a:t>
            </a:r>
          </a:p>
          <a:p>
            <a:pPr lvl="1"/>
            <a:r>
              <a:rPr lang="en-GB" dirty="0" smtClean="0"/>
              <a:t>Services costs</a:t>
            </a:r>
          </a:p>
          <a:p>
            <a:pPr lvl="2"/>
            <a:r>
              <a:rPr lang="en-GB" dirty="0" smtClean="0"/>
              <a:t>In-house vs external partner</a:t>
            </a:r>
          </a:p>
          <a:p>
            <a:pPr lvl="2"/>
            <a:r>
              <a:rPr lang="en-GB" dirty="0" smtClean="0"/>
              <a:t>Individual child level</a:t>
            </a:r>
          </a:p>
          <a:p>
            <a:pPr lvl="2"/>
            <a:r>
              <a:rPr lang="en-GB" dirty="0" smtClean="0"/>
              <a:t>Provider level</a:t>
            </a:r>
            <a:endParaRPr lang="en-GB" dirty="0"/>
          </a:p>
        </p:txBody>
      </p:sp>
      <p:pic>
        <p:nvPicPr>
          <p:cNvPr id="4" name="Picture 1" descr="RiP_core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165304"/>
            <a:ext cx="1335838" cy="564205"/>
          </a:xfrm>
          <a:prstGeom prst="rect">
            <a:avLst/>
          </a:prstGeom>
          <a:solidFill>
            <a:schemeClr val="accent4">
              <a:lumMod val="40000"/>
              <a:lumOff val="60000"/>
              <a:alpha val="12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136002"/>
            <a:ext cx="1205594" cy="593507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0" t="46369" r="40293" b="11497"/>
          <a:stretch/>
        </p:blipFill>
        <p:spPr bwMode="auto">
          <a:xfrm>
            <a:off x="6876256" y="239980"/>
            <a:ext cx="1879497" cy="11464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645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b="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</TotalTime>
  <Words>1301</Words>
  <Application>Microsoft Office PowerPoint</Application>
  <PresentationFormat>On-screen Show (4:3)</PresentationFormat>
  <Paragraphs>230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Theme</vt:lpstr>
      <vt:lpstr>Edge of Care Cost Calculator Development</vt:lpstr>
      <vt:lpstr>Session outline</vt:lpstr>
      <vt:lpstr>Key print outs</vt:lpstr>
      <vt:lpstr>Inputs and outputs of CCfCS</vt:lpstr>
      <vt:lpstr>EoC Development Priorities</vt:lpstr>
      <vt:lpstr>Inputs and outputs of CCfCS</vt:lpstr>
      <vt:lpstr>EoC Development Priorities</vt:lpstr>
      <vt:lpstr>Inputs and outputs of CCfCS</vt:lpstr>
      <vt:lpstr>EoC Development Priorities</vt:lpstr>
      <vt:lpstr>Inputs and outputs of CCfCS</vt:lpstr>
      <vt:lpstr>EoC Development Priorities</vt:lpstr>
      <vt:lpstr>Example reports</vt:lpstr>
      <vt:lpstr>Programming workbook</vt:lpstr>
      <vt:lpstr>Questions</vt:lpstr>
      <vt:lpstr>Why Troubled Families data?</vt:lpstr>
      <vt:lpstr>Troubled Families data exploration</vt:lpstr>
      <vt:lpstr>Troubled Families data exploration</vt:lpstr>
      <vt:lpstr>Troubled Families data exploration</vt:lpstr>
      <vt:lpstr>Activity </vt:lpstr>
      <vt:lpstr>Feedback</vt:lpstr>
      <vt:lpstr>Next steps for LAs</vt:lpstr>
      <vt:lpstr>Evaluation form </vt:lpstr>
    </vt:vector>
  </TitlesOfParts>
  <Company>Loughborough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Walters</dc:creator>
  <cp:lastModifiedBy>H Trivedi</cp:lastModifiedBy>
  <cp:revision>114</cp:revision>
  <cp:lastPrinted>2017-06-12T16:16:55Z</cp:lastPrinted>
  <dcterms:created xsi:type="dcterms:W3CDTF">2015-08-21T07:21:37Z</dcterms:created>
  <dcterms:modified xsi:type="dcterms:W3CDTF">2017-06-19T12:09:49Z</dcterms:modified>
</cp:coreProperties>
</file>